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5"/>
  </p:notesMasterIdLst>
  <p:sldIdLst>
    <p:sldId id="256" r:id="rId2"/>
    <p:sldId id="257" r:id="rId3"/>
    <p:sldId id="258" r:id="rId4"/>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925165-15FC-6098-A2E5-504DFDEA95C9}" name="Puster, Dawn" initials="DP" userId="S::10200886@id.ohio.gov::01001f2f-1f8b-4e82-ba29-c60aae3667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07" d="100"/>
          <a:sy n="107" d="100"/>
        </p:scale>
        <p:origin x="200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6A929A-1C70-8546-85AA-40F7B3838990}" type="datetimeFigureOut">
              <a:rPr lang="en-US" smtClean="0"/>
              <a:t>9/30/24</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D59A6-B473-364D-A05C-005536D49FCE}" type="slidenum">
              <a:rPr lang="en-US" smtClean="0"/>
              <a:t>‹#›</a:t>
            </a:fld>
            <a:endParaRPr lang="en-US"/>
          </a:p>
        </p:txBody>
      </p:sp>
    </p:spTree>
    <p:extLst>
      <p:ext uri="{BB962C8B-B14F-4D97-AF65-F5344CB8AC3E}">
        <p14:creationId xmlns:p14="http://schemas.microsoft.com/office/powerpoint/2010/main" val="1153331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6D59A6-B473-364D-A05C-005536D49FCE}" type="slidenum">
              <a:rPr lang="en-US" smtClean="0"/>
              <a:t>3</a:t>
            </a:fld>
            <a:endParaRPr lang="en-US"/>
          </a:p>
        </p:txBody>
      </p:sp>
    </p:spTree>
    <p:extLst>
      <p:ext uri="{BB962C8B-B14F-4D97-AF65-F5344CB8AC3E}">
        <p14:creationId xmlns:p14="http://schemas.microsoft.com/office/powerpoint/2010/main" val="382969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CB41C5-D72E-A341-952D-4295A343AFA7}" type="datetimeFigureOut">
              <a:rPr lang="en-US" smtClean="0"/>
              <a:t>9/30/24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3351469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CB41C5-D72E-A341-952D-4295A343AFA7}" type="datetimeFigureOut">
              <a:rPr lang="en-US" smtClean="0"/>
              <a:t>9/30/24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3101223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CB41C5-D72E-A341-952D-4295A343AFA7}" type="datetimeFigureOut">
              <a:rPr lang="en-US" smtClean="0"/>
              <a:t>9/30/24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410483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0A2EC-ED1E-0C81-A3AF-EABE1B1787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5F532D-1200-5E62-05C3-460FDF801A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EA340D-FD7B-E273-F3B0-7B1D870768C9}"/>
              </a:ext>
            </a:extLst>
          </p:cNvPr>
          <p:cNvSpPr>
            <a:spLocks noGrp="1"/>
          </p:cNvSpPr>
          <p:nvPr>
            <p:ph type="dt" sz="half" idx="10"/>
          </p:nvPr>
        </p:nvSpPr>
        <p:spPr/>
        <p:txBody>
          <a:bodyPr/>
          <a:lstStyle/>
          <a:p>
            <a:fld id="{2CCB41C5-D72E-A341-952D-4295A343AFA7}" type="datetimeFigureOut">
              <a:rPr lang="en-US" smtClean="0"/>
              <a:t>9/30/24</a:t>
            </a:fld>
            <a:endParaRPr lang="en-US"/>
          </a:p>
        </p:txBody>
      </p:sp>
      <p:sp>
        <p:nvSpPr>
          <p:cNvPr id="5" name="Footer Placeholder 4">
            <a:extLst>
              <a:ext uri="{FF2B5EF4-FFF2-40B4-BE49-F238E27FC236}">
                <a16:creationId xmlns:a16="http://schemas.microsoft.com/office/drawing/2014/main" id="{8606331F-6674-B5EF-B728-3C953F424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781006-52EF-DF30-8B79-3E9A0B251714}"/>
              </a:ext>
            </a:extLst>
          </p:cNvPr>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1784816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CB41C5-D72E-A341-952D-4295A343AFA7}" type="datetimeFigureOut">
              <a:rPr lang="en-US" smtClean="0"/>
              <a:t>9/30/24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200949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tint val="82000"/>
                  </a:schemeClr>
                </a:solidFill>
              </a:defRPr>
            </a:lvl1pPr>
            <a:lvl2pPr marL="502920" indent="0">
              <a:buNone/>
              <a:defRPr sz="2200">
                <a:solidFill>
                  <a:schemeClr val="tx1">
                    <a:tint val="82000"/>
                  </a:schemeClr>
                </a:solidFill>
              </a:defRPr>
            </a:lvl2pPr>
            <a:lvl3pPr marL="1005840" indent="0">
              <a:buNone/>
              <a:defRPr sz="1980">
                <a:solidFill>
                  <a:schemeClr val="tx1">
                    <a:tint val="82000"/>
                  </a:schemeClr>
                </a:solidFill>
              </a:defRPr>
            </a:lvl3pPr>
            <a:lvl4pPr marL="1508760" indent="0">
              <a:buNone/>
              <a:defRPr sz="1760">
                <a:solidFill>
                  <a:schemeClr val="tx1">
                    <a:tint val="82000"/>
                  </a:schemeClr>
                </a:solidFill>
              </a:defRPr>
            </a:lvl4pPr>
            <a:lvl5pPr marL="2011680" indent="0">
              <a:buNone/>
              <a:defRPr sz="1760">
                <a:solidFill>
                  <a:schemeClr val="tx1">
                    <a:tint val="82000"/>
                  </a:schemeClr>
                </a:solidFill>
              </a:defRPr>
            </a:lvl5pPr>
            <a:lvl6pPr marL="2514600" indent="0">
              <a:buNone/>
              <a:defRPr sz="1760">
                <a:solidFill>
                  <a:schemeClr val="tx1">
                    <a:tint val="82000"/>
                  </a:schemeClr>
                </a:solidFill>
              </a:defRPr>
            </a:lvl6pPr>
            <a:lvl7pPr marL="3017520" indent="0">
              <a:buNone/>
              <a:defRPr sz="1760">
                <a:solidFill>
                  <a:schemeClr val="tx1">
                    <a:tint val="82000"/>
                  </a:schemeClr>
                </a:solidFill>
              </a:defRPr>
            </a:lvl7pPr>
            <a:lvl8pPr marL="3520440" indent="0">
              <a:buNone/>
              <a:defRPr sz="1760">
                <a:solidFill>
                  <a:schemeClr val="tx1">
                    <a:tint val="82000"/>
                  </a:schemeClr>
                </a:solidFill>
              </a:defRPr>
            </a:lvl8pPr>
            <a:lvl9pPr marL="4023360" indent="0">
              <a:buNone/>
              <a:defRPr sz="17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CB41C5-D72E-A341-952D-4295A343AFA7}" type="datetimeFigureOut">
              <a:rPr lang="en-US" smtClean="0"/>
              <a:t>9/30/24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2787330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CB41C5-D72E-A341-952D-4295A343AFA7}" type="datetimeFigureOut">
              <a:rPr lang="en-US" smtClean="0"/>
              <a:t>9/30/24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1310946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CB41C5-D72E-A341-952D-4295A343AFA7}" type="datetimeFigureOut">
              <a:rPr lang="en-US" smtClean="0"/>
              <a:t>9/30/24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1146049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CB41C5-D72E-A341-952D-4295A343AFA7}" type="datetimeFigureOut">
              <a:rPr lang="en-US" smtClean="0"/>
              <a:t>9/30/24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353343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B41C5-D72E-A341-952D-4295A343AFA7}" type="datetimeFigureOut">
              <a:rPr lang="en-US" smtClean="0"/>
              <a:t>9/30/24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1813710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2CCB41C5-D72E-A341-952D-4295A343AFA7}" type="datetimeFigureOut">
              <a:rPr lang="en-US" smtClean="0"/>
              <a:t>9/30/24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296669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2CCB41C5-D72E-A341-952D-4295A343AFA7}" type="datetimeFigureOut">
              <a:rPr lang="en-US" smtClean="0"/>
              <a:t>9/30/24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7A283-A1D2-CB4E-8260-82F415779CA4}" type="slidenum">
              <a:rPr lang="en-US" smtClean="0"/>
              <a:t>‹#›</a:t>
            </a:fld>
            <a:endParaRPr lang="en-US"/>
          </a:p>
        </p:txBody>
      </p:sp>
    </p:spTree>
    <p:extLst>
      <p:ext uri="{BB962C8B-B14F-4D97-AF65-F5344CB8AC3E}">
        <p14:creationId xmlns:p14="http://schemas.microsoft.com/office/powerpoint/2010/main" val="3834778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b="0" i="0">
                <a:solidFill>
                  <a:schemeClr val="tx1">
                    <a:tint val="82000"/>
                  </a:schemeClr>
                </a:solidFill>
                <a:latin typeface="Source Sans Pro" panose="020B0503030403020204" pitchFamily="34" charset="0"/>
              </a:defRPr>
            </a:lvl1pPr>
          </a:lstStyle>
          <a:p>
            <a:fld id="{2CCB41C5-D72E-A341-952D-4295A343AFA7}" type="datetimeFigureOut">
              <a:rPr lang="en-US" smtClean="0"/>
              <a:pPr/>
              <a:t>9/30/24</a:t>
            </a:fld>
            <a:endParaRPr lang="en-US"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b="0" i="0">
                <a:solidFill>
                  <a:schemeClr val="tx1">
                    <a:tint val="82000"/>
                  </a:schemeClr>
                </a:solidFill>
                <a:latin typeface="Source Sans Pro" panose="020B0503030403020204" pitchFamily="34" charset="0"/>
              </a:defRPr>
            </a:lvl1pPr>
          </a:lstStyle>
          <a:p>
            <a:endParaRPr lang="en-US"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b="0" i="0">
                <a:solidFill>
                  <a:schemeClr val="tx1">
                    <a:tint val="82000"/>
                  </a:schemeClr>
                </a:solidFill>
                <a:latin typeface="Source Sans Pro" panose="020B0503030403020204" pitchFamily="34" charset="0"/>
              </a:defRPr>
            </a:lvl1pPr>
          </a:lstStyle>
          <a:p>
            <a:fld id="{7847A283-A1D2-CB4E-8260-82F415779CA4}" type="slidenum">
              <a:rPr lang="en-US" smtClean="0"/>
              <a:pPr/>
              <a:t>‹#›</a:t>
            </a:fld>
            <a:endParaRPr lang="en-US" dirty="0"/>
          </a:p>
        </p:txBody>
      </p:sp>
    </p:spTree>
    <p:extLst>
      <p:ext uri="{BB962C8B-B14F-4D97-AF65-F5344CB8AC3E}">
        <p14:creationId xmlns:p14="http://schemas.microsoft.com/office/powerpoint/2010/main" val="2888563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50" r:id="rId12"/>
  </p:sldLayoutIdLst>
  <p:txStyles>
    <p:titleStyle>
      <a:lvl1pPr algn="l" defTabSz="1005840" rtl="0" eaLnBrk="1" latinLnBrk="0" hangingPunct="1">
        <a:lnSpc>
          <a:spcPct val="90000"/>
        </a:lnSpc>
        <a:spcBef>
          <a:spcPct val="0"/>
        </a:spcBef>
        <a:buNone/>
        <a:defRPr sz="4840" b="0" i="0" kern="1200">
          <a:solidFill>
            <a:schemeClr val="tx1"/>
          </a:solidFill>
          <a:latin typeface="Source Sans Pro" panose="020B0503030403020204" pitchFamily="34" charset="0"/>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b="0" i="0" kern="1200">
          <a:solidFill>
            <a:schemeClr val="tx1"/>
          </a:solidFill>
          <a:latin typeface="Source Sans Pro" panose="020B0503030403020204" pitchFamily="34" charset="0"/>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b="0" i="0" kern="1200">
          <a:solidFill>
            <a:schemeClr val="tx1"/>
          </a:solidFill>
          <a:latin typeface="Source Sans Pro" panose="020B0503030403020204" pitchFamily="34" charset="0"/>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b="0" i="0" kern="1200">
          <a:solidFill>
            <a:schemeClr val="tx1"/>
          </a:solidFill>
          <a:latin typeface="Source Sans Pro" panose="020B0503030403020204" pitchFamily="34" charset="0"/>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b="0" i="0" kern="1200">
          <a:solidFill>
            <a:schemeClr val="tx1"/>
          </a:solidFill>
          <a:latin typeface="Source Sans Pro" panose="020B0503030403020204" pitchFamily="34" charset="0"/>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b="0" i="0" kern="1200">
          <a:solidFill>
            <a:schemeClr val="tx1"/>
          </a:solidFill>
          <a:latin typeface="Source Sans Pro" panose="020B0503030403020204" pitchFamily="34" charset="0"/>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48DB8-B170-E63E-9412-60513E2E6CBE}"/>
              </a:ext>
            </a:extLst>
          </p:cNvPr>
          <p:cNvSpPr>
            <a:spLocks noGrp="1"/>
          </p:cNvSpPr>
          <p:nvPr>
            <p:ph type="ctrTitle"/>
          </p:nvPr>
        </p:nvSpPr>
        <p:spPr>
          <a:xfrm>
            <a:off x="754380" y="343078"/>
            <a:ext cx="8549640" cy="2705947"/>
          </a:xfrm>
        </p:spPr>
        <p:txBody>
          <a:bodyPr>
            <a:normAutofit/>
          </a:bodyPr>
          <a:lstStyle/>
          <a:p>
            <a:pPr algn="l"/>
            <a:r>
              <a:rPr lang="en-US" sz="8000" b="1" dirty="0">
                <a:solidFill>
                  <a:schemeClr val="bg1"/>
                </a:solidFill>
              </a:rPr>
              <a:t>Success Stories</a:t>
            </a:r>
          </a:p>
        </p:txBody>
      </p:sp>
      <p:sp>
        <p:nvSpPr>
          <p:cNvPr id="3" name="Subtitle 2">
            <a:extLst>
              <a:ext uri="{FF2B5EF4-FFF2-40B4-BE49-F238E27FC236}">
                <a16:creationId xmlns:a16="http://schemas.microsoft.com/office/drawing/2014/main" id="{ECB3CC59-5130-9E7A-DAB2-0E675736A91F}"/>
              </a:ext>
            </a:extLst>
          </p:cNvPr>
          <p:cNvSpPr>
            <a:spLocks noGrp="1"/>
          </p:cNvSpPr>
          <p:nvPr>
            <p:ph type="subTitle" idx="1"/>
          </p:nvPr>
        </p:nvSpPr>
        <p:spPr>
          <a:xfrm>
            <a:off x="754379" y="3182587"/>
            <a:ext cx="8549639" cy="2118393"/>
          </a:xfrm>
        </p:spPr>
        <p:txBody>
          <a:bodyPr>
            <a:noAutofit/>
          </a:bodyPr>
          <a:lstStyle/>
          <a:p>
            <a:pPr marL="285750" indent="-285750" algn="l">
              <a:buFont typeface="Arial" panose="020B0604020202020204" pitchFamily="34" charset="0"/>
              <a:buChar char="•"/>
            </a:pPr>
            <a:r>
              <a:rPr lang="en-US" sz="1600" dirty="0">
                <a:solidFill>
                  <a:schemeClr val="bg1"/>
                </a:solidFill>
                <a:effectLst/>
                <a:latin typeface="Source Sans Pro" panose="020B0503030403020204" pitchFamily="34" charset="0"/>
              </a:rPr>
              <a:t>Choose a success story based on the audience. For example, if you are meeting with someone from the developmental disability system,  be sure to include in the solution or results section.</a:t>
            </a:r>
            <a:endParaRPr lang="en-US" sz="1600" dirty="0">
              <a:solidFill>
                <a:schemeClr val="bg1"/>
              </a:solidFill>
            </a:endParaRPr>
          </a:p>
          <a:p>
            <a:pPr marL="285750" indent="-285750" algn="l">
              <a:buFont typeface="Arial" panose="020B0604020202020204" pitchFamily="34" charset="0"/>
              <a:buChar char="•"/>
            </a:pPr>
            <a:r>
              <a:rPr lang="en-US" sz="1600" dirty="0">
                <a:solidFill>
                  <a:schemeClr val="bg1"/>
                </a:solidFill>
                <a:effectLst/>
                <a:latin typeface="Source Sans Pro" panose="020B0503030403020204" pitchFamily="34" charset="0"/>
              </a:rPr>
              <a:t>Keep it short and easy to understand. Stay within the success story parameters. </a:t>
            </a:r>
          </a:p>
          <a:p>
            <a:pPr marL="285750" indent="-285750" algn="l">
              <a:buFont typeface="Arial" panose="020B0604020202020204" pitchFamily="34" charset="0"/>
              <a:buChar char="•"/>
            </a:pPr>
            <a:r>
              <a:rPr lang="en-US" sz="1600" dirty="0">
                <a:solidFill>
                  <a:schemeClr val="bg1"/>
                </a:solidFill>
                <a:effectLst/>
                <a:latin typeface="Source Sans Pro" panose="020B0503030403020204" pitchFamily="34" charset="0"/>
              </a:rPr>
              <a:t>Highlight other</a:t>
            </a:r>
            <a:r>
              <a:rPr lang="en-US" sz="1600" dirty="0">
                <a:solidFill>
                  <a:schemeClr val="bg1"/>
                </a:solidFill>
              </a:rPr>
              <a:t> system of care partners. </a:t>
            </a:r>
          </a:p>
          <a:p>
            <a:pPr marL="285750" indent="-285750" algn="l">
              <a:buFont typeface="Arial" panose="020B0604020202020204" pitchFamily="34" charset="0"/>
              <a:buChar char="•"/>
            </a:pPr>
            <a:r>
              <a:rPr lang="en-US" sz="1600" dirty="0">
                <a:solidFill>
                  <a:schemeClr val="bg1"/>
                </a:solidFill>
              </a:rPr>
              <a:t>Don’t overshare details and make sure you have authorization to share a client’s story. </a:t>
            </a:r>
          </a:p>
          <a:p>
            <a:pPr marL="285750" indent="-285750" algn="l">
              <a:buFont typeface="Arial" panose="020B0604020202020204" pitchFamily="34" charset="0"/>
              <a:buChar char="•"/>
            </a:pPr>
            <a:r>
              <a:rPr lang="en-US" sz="1600" dirty="0">
                <a:solidFill>
                  <a:schemeClr val="bg1"/>
                </a:solidFill>
              </a:rPr>
              <a:t>Do not share any photos or personal information unless you have written authorization. </a:t>
            </a:r>
          </a:p>
          <a:p>
            <a:pPr marL="285750" indent="-285750" algn="l">
              <a:buFont typeface="Arial" panose="020B0604020202020204" pitchFamily="34" charset="0"/>
              <a:buChar char="•"/>
            </a:pPr>
            <a:endParaRPr lang="en-US" sz="1600" dirty="0">
              <a:solidFill>
                <a:schemeClr val="bg1"/>
              </a:solidFill>
              <a:effectLst/>
              <a:latin typeface="Source Sans Pro" panose="020B0503030403020204" pitchFamily="34" charset="0"/>
            </a:endParaRPr>
          </a:p>
        </p:txBody>
      </p:sp>
      <p:sp>
        <p:nvSpPr>
          <p:cNvPr id="5" name="Rectangle 4">
            <a:extLst>
              <a:ext uri="{FF2B5EF4-FFF2-40B4-BE49-F238E27FC236}">
                <a16:creationId xmlns:a16="http://schemas.microsoft.com/office/drawing/2014/main" id="{42491127-8DD5-1FB9-F78C-3D016E2CB8CE}"/>
              </a:ext>
            </a:extLst>
          </p:cNvPr>
          <p:cNvSpPr/>
          <p:nvPr/>
        </p:nvSpPr>
        <p:spPr>
          <a:xfrm>
            <a:off x="0" y="5771408"/>
            <a:ext cx="10058400" cy="200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pic>
        <p:nvPicPr>
          <p:cNvPr id="6" name="Picture 5">
            <a:extLst>
              <a:ext uri="{FF2B5EF4-FFF2-40B4-BE49-F238E27FC236}">
                <a16:creationId xmlns:a16="http://schemas.microsoft.com/office/drawing/2014/main" id="{59B2944F-9024-2284-E823-3B818F263E5F}"/>
              </a:ext>
            </a:extLst>
          </p:cNvPr>
          <p:cNvPicPr>
            <a:picLocks noChangeAspect="1"/>
          </p:cNvPicPr>
          <p:nvPr/>
        </p:nvPicPr>
        <p:blipFill>
          <a:blip r:embed="rId2"/>
          <a:stretch>
            <a:fillRect/>
          </a:stretch>
        </p:blipFill>
        <p:spPr>
          <a:xfrm>
            <a:off x="6057795" y="6055621"/>
            <a:ext cx="2234609" cy="896690"/>
          </a:xfrm>
          <a:prstGeom prst="rect">
            <a:avLst/>
          </a:prstGeom>
        </p:spPr>
      </p:pic>
      <p:pic>
        <p:nvPicPr>
          <p:cNvPr id="8" name="Picture 7">
            <a:extLst>
              <a:ext uri="{FF2B5EF4-FFF2-40B4-BE49-F238E27FC236}">
                <a16:creationId xmlns:a16="http://schemas.microsoft.com/office/drawing/2014/main" id="{B4E5C581-BC77-51A7-5F63-8FCBAE813179}"/>
              </a:ext>
            </a:extLst>
          </p:cNvPr>
          <p:cNvPicPr>
            <a:picLocks noChangeAspect="1"/>
          </p:cNvPicPr>
          <p:nvPr/>
        </p:nvPicPr>
        <p:blipFill>
          <a:blip r:embed="rId3"/>
          <a:stretch>
            <a:fillRect/>
          </a:stretch>
        </p:blipFill>
        <p:spPr>
          <a:xfrm>
            <a:off x="754379" y="6088437"/>
            <a:ext cx="3753387" cy="1017273"/>
          </a:xfrm>
          <a:prstGeom prst="rect">
            <a:avLst/>
          </a:prstGeom>
        </p:spPr>
      </p:pic>
      <p:cxnSp>
        <p:nvCxnSpPr>
          <p:cNvPr id="9" name="Straight Connector 8">
            <a:extLst>
              <a:ext uri="{FF2B5EF4-FFF2-40B4-BE49-F238E27FC236}">
                <a16:creationId xmlns:a16="http://schemas.microsoft.com/office/drawing/2014/main" id="{DDFFF3D0-C5A7-8DE9-A217-D99B3F5E58AB}"/>
              </a:ext>
            </a:extLst>
          </p:cNvPr>
          <p:cNvCxnSpPr>
            <a:cxnSpLocks/>
          </p:cNvCxnSpPr>
          <p:nvPr/>
        </p:nvCxnSpPr>
        <p:spPr>
          <a:xfrm>
            <a:off x="5290448" y="6055621"/>
            <a:ext cx="0" cy="1050089"/>
          </a:xfrm>
          <a:prstGeom prst="line">
            <a:avLst/>
          </a:prstGeom>
          <a:ln>
            <a:solidFill>
              <a:schemeClr val="accent4"/>
            </a:solidFill>
          </a:ln>
        </p:spPr>
        <p:style>
          <a:lnRef idx="2">
            <a:schemeClr val="accent1"/>
          </a:lnRef>
          <a:fillRef idx="0">
            <a:schemeClr val="accent1"/>
          </a:fillRef>
          <a:effectRef idx="1">
            <a:schemeClr val="accent1"/>
          </a:effectRef>
          <a:fontRef idx="minor">
            <a:schemeClr val="tx1"/>
          </a:fontRef>
        </p:style>
      </p:cxnSp>
      <p:pic>
        <p:nvPicPr>
          <p:cNvPr id="14" name="Picture 13" descr="A blue and black rectangles&#10;&#10;Description automatically generated">
            <a:extLst>
              <a:ext uri="{FF2B5EF4-FFF2-40B4-BE49-F238E27FC236}">
                <a16:creationId xmlns:a16="http://schemas.microsoft.com/office/drawing/2014/main" id="{53CAAB6C-8A06-8F35-A0AF-3ED30F5AD0D6}"/>
              </a:ext>
            </a:extLst>
          </p:cNvPr>
          <p:cNvPicPr>
            <a:picLocks noChangeAspect="1"/>
          </p:cNvPicPr>
          <p:nvPr/>
        </p:nvPicPr>
        <p:blipFill>
          <a:blip r:embed="rId4">
            <a:alphaModFix/>
          </a:blip>
          <a:srcRect l="6582" t="31403" r="17201" b="64466"/>
          <a:stretch/>
        </p:blipFill>
        <p:spPr>
          <a:xfrm>
            <a:off x="0" y="7422739"/>
            <a:ext cx="10058400" cy="349661"/>
          </a:xfrm>
          <a:prstGeom prst="rect">
            <a:avLst/>
          </a:prstGeom>
        </p:spPr>
      </p:pic>
    </p:spTree>
    <p:extLst>
      <p:ext uri="{BB962C8B-B14F-4D97-AF65-F5344CB8AC3E}">
        <p14:creationId xmlns:p14="http://schemas.microsoft.com/office/powerpoint/2010/main" val="2480442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C2ED7-9E86-84EA-4A68-A5ACA5937B9B}"/>
              </a:ext>
            </a:extLst>
          </p:cNvPr>
          <p:cNvSpPr>
            <a:spLocks noGrp="1"/>
          </p:cNvSpPr>
          <p:nvPr>
            <p:ph type="title"/>
          </p:nvPr>
        </p:nvSpPr>
        <p:spPr>
          <a:xfrm>
            <a:off x="3592278" y="363293"/>
            <a:ext cx="2553340" cy="380986"/>
          </a:xfrm>
        </p:spPr>
        <p:txBody>
          <a:bodyPr anchor="t">
            <a:normAutofit/>
          </a:bodyPr>
          <a:lstStyle/>
          <a:p>
            <a:r>
              <a:rPr lang="en-US" sz="1800" b="1" dirty="0">
                <a:solidFill>
                  <a:schemeClr val="tx2"/>
                </a:solidFill>
              </a:rPr>
              <a:t>CHALLENGE:</a:t>
            </a:r>
          </a:p>
        </p:txBody>
      </p:sp>
      <p:pic>
        <p:nvPicPr>
          <p:cNvPr id="7" name="Content Placeholder 6" descr="A family sitting on a couch&#10;&#10;Description automatically generated">
            <a:extLst>
              <a:ext uri="{FF2B5EF4-FFF2-40B4-BE49-F238E27FC236}">
                <a16:creationId xmlns:a16="http://schemas.microsoft.com/office/drawing/2014/main" id="{042F3B3C-1E3E-0674-45AB-9FE9A426F7B6}"/>
              </a:ext>
            </a:extLst>
          </p:cNvPr>
          <p:cNvPicPr>
            <a:picLocks noGrp="1" noChangeAspect="1"/>
          </p:cNvPicPr>
          <p:nvPr>
            <p:ph idx="1"/>
          </p:nvPr>
        </p:nvPicPr>
        <p:blipFill>
          <a:blip r:embed="rId2"/>
          <a:srcRect l="9087" r="8088"/>
          <a:stretch/>
        </p:blipFill>
        <p:spPr>
          <a:xfrm>
            <a:off x="0" y="-13309"/>
            <a:ext cx="3289738" cy="3079111"/>
          </a:xfrm>
          <a:prstGeom prst="rect">
            <a:avLst/>
          </a:prstGeom>
        </p:spPr>
      </p:pic>
      <p:pic>
        <p:nvPicPr>
          <p:cNvPr id="8" name="Picture 7">
            <a:extLst>
              <a:ext uri="{FF2B5EF4-FFF2-40B4-BE49-F238E27FC236}">
                <a16:creationId xmlns:a16="http://schemas.microsoft.com/office/drawing/2014/main" id="{BE1A55F5-43A7-6D6E-6907-ADB73DA3C41E}"/>
              </a:ext>
            </a:extLst>
          </p:cNvPr>
          <p:cNvPicPr>
            <a:picLocks noChangeAspect="1"/>
          </p:cNvPicPr>
          <p:nvPr/>
        </p:nvPicPr>
        <p:blipFill>
          <a:blip r:embed="rId3"/>
          <a:stretch>
            <a:fillRect/>
          </a:stretch>
        </p:blipFill>
        <p:spPr>
          <a:xfrm>
            <a:off x="287392" y="7206379"/>
            <a:ext cx="1174064" cy="471121"/>
          </a:xfrm>
          <a:prstGeom prst="rect">
            <a:avLst/>
          </a:prstGeom>
        </p:spPr>
      </p:pic>
      <p:sp>
        <p:nvSpPr>
          <p:cNvPr id="9" name="Rectangle 8">
            <a:extLst>
              <a:ext uri="{FF2B5EF4-FFF2-40B4-BE49-F238E27FC236}">
                <a16:creationId xmlns:a16="http://schemas.microsoft.com/office/drawing/2014/main" id="{F8256AFA-5C0E-281D-370E-CC83C8D418DE}"/>
              </a:ext>
            </a:extLst>
          </p:cNvPr>
          <p:cNvSpPr/>
          <p:nvPr/>
        </p:nvSpPr>
        <p:spPr>
          <a:xfrm>
            <a:off x="0" y="3065812"/>
            <a:ext cx="3289738" cy="4050955"/>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0" name="TextBox 9">
            <a:extLst>
              <a:ext uri="{FF2B5EF4-FFF2-40B4-BE49-F238E27FC236}">
                <a16:creationId xmlns:a16="http://schemas.microsoft.com/office/drawing/2014/main" id="{451C8B70-23F6-5A10-BBF5-BE9245E67694}"/>
              </a:ext>
            </a:extLst>
          </p:cNvPr>
          <p:cNvSpPr txBox="1"/>
          <p:nvPr/>
        </p:nvSpPr>
        <p:spPr>
          <a:xfrm>
            <a:off x="254733" y="4145856"/>
            <a:ext cx="2873477" cy="1938992"/>
          </a:xfrm>
          <a:prstGeom prst="rect">
            <a:avLst/>
          </a:prstGeom>
          <a:noFill/>
        </p:spPr>
        <p:txBody>
          <a:bodyPr wrap="square" rtlCol="0" anchor="ctr">
            <a:spAutoFit/>
          </a:bodyPr>
          <a:lstStyle/>
          <a:p>
            <a:pPr marL="0" marR="0">
              <a:spcBef>
                <a:spcPts val="0"/>
              </a:spcBef>
              <a:spcAft>
                <a:spcPts val="0"/>
              </a:spcAft>
            </a:pPr>
            <a:r>
              <a:rPr lang="en-US" sz="2000" i="1" kern="100" dirty="0">
                <a:solidFill>
                  <a:schemeClr val="bg1"/>
                </a:solidFill>
                <a:effectLst/>
                <a:latin typeface="Source Sans Pro" panose="020B0503030403020204" pitchFamily="34" charset="0"/>
                <a:ea typeface="Aptos" panose="020B0004020202020204" pitchFamily="34" charset="0"/>
                <a:cs typeface="Times New Roman" panose="02020603050405020304" pitchFamily="18" charset="0"/>
              </a:rPr>
              <a:t>I never thought the quality of my family’s life could change so drastically due to the support and services that come with </a:t>
            </a:r>
            <a:r>
              <a:rPr lang="en-US" sz="2000" i="1" kern="100" dirty="0" err="1">
                <a:solidFill>
                  <a:schemeClr val="bg1"/>
                </a:solidFill>
                <a:effectLst/>
                <a:latin typeface="Source Sans Pro" panose="020B0503030403020204" pitchFamily="34" charset="0"/>
                <a:ea typeface="Aptos" panose="020B0004020202020204" pitchFamily="34" charset="0"/>
                <a:cs typeface="Times New Roman" panose="02020603050405020304" pitchFamily="18" charset="0"/>
              </a:rPr>
              <a:t>OhioRISE</a:t>
            </a:r>
            <a:r>
              <a:rPr lang="en-US" sz="2000" i="1" kern="100" dirty="0">
                <a:solidFill>
                  <a:schemeClr val="bg1"/>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US" sz="2000"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pic>
        <p:nvPicPr>
          <p:cNvPr id="20" name="Picture 19" descr="A blue and black rectangles&#10;&#10;Description automatically generated">
            <a:extLst>
              <a:ext uri="{FF2B5EF4-FFF2-40B4-BE49-F238E27FC236}">
                <a16:creationId xmlns:a16="http://schemas.microsoft.com/office/drawing/2014/main" id="{57E244B4-3409-9C23-1C58-9B0F82175076}"/>
              </a:ext>
            </a:extLst>
          </p:cNvPr>
          <p:cNvPicPr>
            <a:picLocks noChangeAspect="1"/>
          </p:cNvPicPr>
          <p:nvPr/>
        </p:nvPicPr>
        <p:blipFill>
          <a:blip r:embed="rId4">
            <a:alphaModFix/>
          </a:blip>
          <a:srcRect t="23665" b="64466"/>
          <a:stretch/>
        </p:blipFill>
        <p:spPr>
          <a:xfrm>
            <a:off x="1677527" y="7116767"/>
            <a:ext cx="8922695" cy="679383"/>
          </a:xfrm>
          <a:prstGeom prst="rect">
            <a:avLst/>
          </a:prstGeom>
        </p:spPr>
      </p:pic>
      <p:sp>
        <p:nvSpPr>
          <p:cNvPr id="23" name="Title 1">
            <a:extLst>
              <a:ext uri="{FF2B5EF4-FFF2-40B4-BE49-F238E27FC236}">
                <a16:creationId xmlns:a16="http://schemas.microsoft.com/office/drawing/2014/main" id="{B3490CE3-3249-AC68-0296-225B52D738F4}"/>
              </a:ext>
            </a:extLst>
          </p:cNvPr>
          <p:cNvSpPr txBox="1">
            <a:spLocks/>
          </p:cNvSpPr>
          <p:nvPr/>
        </p:nvSpPr>
        <p:spPr>
          <a:xfrm>
            <a:off x="3592278" y="2538424"/>
            <a:ext cx="2553340" cy="380986"/>
          </a:xfrm>
          <a:prstGeom prst="rect">
            <a:avLst/>
          </a:prstGeom>
        </p:spPr>
        <p:txBody>
          <a:bodyPr vert="horz" lIns="91440" tIns="45720" rIns="91440" bIns="45720" rtlCol="0" anchor="t">
            <a:normAutofit/>
          </a:bodyPr>
          <a:lst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a:lstStyle>
          <a:p>
            <a:r>
              <a:rPr lang="en-US" sz="1800" b="1" dirty="0">
                <a:solidFill>
                  <a:schemeClr val="tx2"/>
                </a:solidFill>
                <a:latin typeface="Source Sans Pro" panose="020B0503030403020204" pitchFamily="34" charset="0"/>
              </a:rPr>
              <a:t>SOLUTION:</a:t>
            </a:r>
          </a:p>
        </p:txBody>
      </p:sp>
      <p:sp>
        <p:nvSpPr>
          <p:cNvPr id="24" name="Title 1">
            <a:extLst>
              <a:ext uri="{FF2B5EF4-FFF2-40B4-BE49-F238E27FC236}">
                <a16:creationId xmlns:a16="http://schemas.microsoft.com/office/drawing/2014/main" id="{E1503F9F-5233-FFF3-B3AF-925E66E2C590}"/>
              </a:ext>
            </a:extLst>
          </p:cNvPr>
          <p:cNvSpPr txBox="1">
            <a:spLocks/>
          </p:cNvSpPr>
          <p:nvPr/>
        </p:nvSpPr>
        <p:spPr>
          <a:xfrm>
            <a:off x="3592278" y="4902636"/>
            <a:ext cx="2553340" cy="380986"/>
          </a:xfrm>
          <a:prstGeom prst="rect">
            <a:avLst/>
          </a:prstGeom>
        </p:spPr>
        <p:txBody>
          <a:bodyPr vert="horz" lIns="91440" tIns="45720" rIns="91440" bIns="45720" rtlCol="0" anchor="t">
            <a:normAutofit/>
          </a:bodyPr>
          <a:lst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a:lstStyle>
          <a:p>
            <a:r>
              <a:rPr lang="en-US" sz="1800" b="1" dirty="0">
                <a:solidFill>
                  <a:schemeClr val="tx2"/>
                </a:solidFill>
                <a:latin typeface="Source Sans Pro" panose="020B0503030403020204" pitchFamily="34" charset="0"/>
              </a:rPr>
              <a:t>RESULTS:</a:t>
            </a:r>
          </a:p>
        </p:txBody>
      </p:sp>
      <p:sp>
        <p:nvSpPr>
          <p:cNvPr id="25" name="TextBox 24">
            <a:extLst>
              <a:ext uri="{FF2B5EF4-FFF2-40B4-BE49-F238E27FC236}">
                <a16:creationId xmlns:a16="http://schemas.microsoft.com/office/drawing/2014/main" id="{B3E0E3E5-5620-77B6-E728-E77B278E877E}"/>
              </a:ext>
            </a:extLst>
          </p:cNvPr>
          <p:cNvSpPr txBox="1"/>
          <p:nvPr/>
        </p:nvSpPr>
        <p:spPr>
          <a:xfrm>
            <a:off x="3592278" y="678963"/>
            <a:ext cx="5992585" cy="1569660"/>
          </a:xfrm>
          <a:prstGeom prst="rect">
            <a:avLst/>
          </a:prstGeom>
          <a:noFill/>
        </p:spPr>
        <p:txBody>
          <a:bodyPr wrap="square" rtlCol="0">
            <a:spAutoFit/>
          </a:bodyPr>
          <a:lstStyle/>
          <a:p>
            <a:pPr marL="0" marR="0">
              <a:spcBef>
                <a:spcPts val="0"/>
              </a:spcBef>
              <a:spcAft>
                <a:spcPts val="0"/>
              </a:spcAft>
            </a:pP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A family in Columbus, dealing with two siblings with complex mental and behavioral health challenges, reached a point where they considered sending one of the youth away to residential treatment. After struggling with aggressive behavior from the older child, the family and a foster child in the house felt unsafe. A community contact referred the family to </a:t>
            </a:r>
            <a:r>
              <a:rPr lang="en-US" sz="1600" kern="100" dirty="0" err="1">
                <a:effectLst/>
                <a:latin typeface="Source Sans Pro" panose="020B0503030403020204" pitchFamily="34" charset="0"/>
                <a:ea typeface="Aptos" panose="020B0004020202020204" pitchFamily="34" charset="0"/>
                <a:cs typeface="Times New Roman" panose="02020603050405020304" pitchFamily="18" charset="0"/>
              </a:rPr>
              <a:t>OhioRISE</a:t>
            </a: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57A397D9-1DBB-5B9F-BC7A-1DE59524E007}"/>
              </a:ext>
            </a:extLst>
          </p:cNvPr>
          <p:cNvSpPr txBox="1"/>
          <p:nvPr/>
        </p:nvSpPr>
        <p:spPr>
          <a:xfrm>
            <a:off x="3592277" y="2837763"/>
            <a:ext cx="5992585" cy="1815882"/>
          </a:xfrm>
          <a:prstGeom prst="rect">
            <a:avLst/>
          </a:prstGeom>
          <a:noFill/>
        </p:spPr>
        <p:txBody>
          <a:bodyPr wrap="square" rtlCol="0">
            <a:spAutoFit/>
          </a:bodyPr>
          <a:lstStyle/>
          <a:p>
            <a:pPr marL="0" marR="0">
              <a:spcBef>
                <a:spcPts val="0"/>
              </a:spcBef>
              <a:spcAft>
                <a:spcPts val="0"/>
              </a:spcAft>
            </a:pP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The Care Management Entity (CME) immediately developed a plan to connect the family with crisis support and resources. A care coordinator began meeting regularly with the family and created a safety plan. Discussions on handling crisis situations as well as intensive community-based services in place of residential treatment gave the family new options. The CME also enrolled the brother in </a:t>
            </a:r>
            <a:r>
              <a:rPr lang="en-US" sz="1600" kern="100" dirty="0" err="1">
                <a:effectLst/>
                <a:latin typeface="Source Sans Pro" panose="020B0503030403020204" pitchFamily="34" charset="0"/>
                <a:ea typeface="Aptos" panose="020B0004020202020204" pitchFamily="34" charset="0"/>
                <a:cs typeface="Times New Roman" panose="02020603050405020304" pitchFamily="18" charset="0"/>
              </a:rPr>
              <a:t>OhioRISE</a:t>
            </a: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 to meet his mental health needs.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7" name="TextBox 26">
            <a:extLst>
              <a:ext uri="{FF2B5EF4-FFF2-40B4-BE49-F238E27FC236}">
                <a16:creationId xmlns:a16="http://schemas.microsoft.com/office/drawing/2014/main" id="{117A4F92-7B5D-0089-9346-B03D32BCFF99}"/>
              </a:ext>
            </a:extLst>
          </p:cNvPr>
          <p:cNvSpPr txBox="1"/>
          <p:nvPr/>
        </p:nvSpPr>
        <p:spPr>
          <a:xfrm>
            <a:off x="3592277" y="5201974"/>
            <a:ext cx="5992585" cy="1815882"/>
          </a:xfrm>
          <a:prstGeom prst="rect">
            <a:avLst/>
          </a:prstGeom>
          <a:noFill/>
        </p:spPr>
        <p:txBody>
          <a:bodyPr wrap="square" rtlCol="0">
            <a:spAutoFit/>
          </a:bodyPr>
          <a:lstStyle/>
          <a:p>
            <a:pPr marL="0" marR="0">
              <a:spcBef>
                <a:spcPts val="0"/>
              </a:spcBef>
              <a:spcAft>
                <a:spcPts val="0"/>
              </a:spcAft>
            </a:pP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The care coordinator helped the family access multisystemic therapy (MST) and the parents participated in psychiatric appointments. That is where they could express the needs of their child and discuss medication adjustments. They had a voice in their children’s care. The MST therapist worked side-by-side with the family to stabilize the situation and organize additional support systems and respite breaks.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29" name="Straight Connector 28">
            <a:extLst>
              <a:ext uri="{FF2B5EF4-FFF2-40B4-BE49-F238E27FC236}">
                <a16:creationId xmlns:a16="http://schemas.microsoft.com/office/drawing/2014/main" id="{4657C4BC-5FAB-955E-84D6-65256E2E52AF}"/>
              </a:ext>
            </a:extLst>
          </p:cNvPr>
          <p:cNvCxnSpPr/>
          <p:nvPr/>
        </p:nvCxnSpPr>
        <p:spPr>
          <a:xfrm>
            <a:off x="3592277" y="2440450"/>
            <a:ext cx="6204866" cy="0"/>
          </a:xfrm>
          <a:prstGeom prst="line">
            <a:avLst/>
          </a:prstGeom>
          <a:ln>
            <a:solidFill>
              <a:schemeClr val="accent4"/>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69535553-5919-9388-3352-F03AAFE68704}"/>
              </a:ext>
            </a:extLst>
          </p:cNvPr>
          <p:cNvCxnSpPr/>
          <p:nvPr/>
        </p:nvCxnSpPr>
        <p:spPr>
          <a:xfrm>
            <a:off x="3592277" y="4804662"/>
            <a:ext cx="6204866" cy="0"/>
          </a:xfrm>
          <a:prstGeom prst="line">
            <a:avLst/>
          </a:prstGeom>
          <a:ln>
            <a:solidFill>
              <a:schemeClr val="accent4"/>
            </a:solidFill>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E458FE29-10FC-CA3A-FAF3-B7AFB3B08454}"/>
              </a:ext>
            </a:extLst>
          </p:cNvPr>
          <p:cNvSpPr txBox="1"/>
          <p:nvPr/>
        </p:nvSpPr>
        <p:spPr>
          <a:xfrm>
            <a:off x="171477" y="3253505"/>
            <a:ext cx="739043" cy="1569660"/>
          </a:xfrm>
          <a:prstGeom prst="rect">
            <a:avLst/>
          </a:prstGeom>
          <a:noFill/>
        </p:spPr>
        <p:txBody>
          <a:bodyPr wrap="square">
            <a:spAutoFit/>
          </a:bodyPr>
          <a:lstStyle/>
          <a:p>
            <a:r>
              <a:rPr lang="en-US" sz="9600" kern="100" dirty="0">
                <a:solidFill>
                  <a:schemeClr val="accent6"/>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US" sz="9600" dirty="0">
              <a:solidFill>
                <a:schemeClr val="accent6"/>
              </a:solidFill>
            </a:endParaRPr>
          </a:p>
        </p:txBody>
      </p:sp>
    </p:spTree>
    <p:extLst>
      <p:ext uri="{BB962C8B-B14F-4D97-AF65-F5344CB8AC3E}">
        <p14:creationId xmlns:p14="http://schemas.microsoft.com/office/powerpoint/2010/main" val="4234486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family sitting on a couch&#10;&#10;Description automatically generated">
            <a:extLst>
              <a:ext uri="{FF2B5EF4-FFF2-40B4-BE49-F238E27FC236}">
                <a16:creationId xmlns:a16="http://schemas.microsoft.com/office/drawing/2014/main" id="{042F3B3C-1E3E-0674-45AB-9FE9A426F7B6}"/>
              </a:ext>
            </a:extLst>
          </p:cNvPr>
          <p:cNvPicPr>
            <a:picLocks noGrp="1" noChangeAspect="1"/>
          </p:cNvPicPr>
          <p:nvPr>
            <p:ph idx="1"/>
          </p:nvPr>
        </p:nvPicPr>
        <p:blipFill>
          <a:blip r:embed="rId3"/>
          <a:srcRect l="9087" r="8088"/>
          <a:stretch/>
        </p:blipFill>
        <p:spPr>
          <a:xfrm>
            <a:off x="6768670" y="658366"/>
            <a:ext cx="3289738" cy="3079111"/>
          </a:xfrm>
          <a:prstGeom prst="rect">
            <a:avLst/>
          </a:prstGeom>
        </p:spPr>
      </p:pic>
      <p:pic>
        <p:nvPicPr>
          <p:cNvPr id="20" name="Picture 19" descr="A blue and black rectangles&#10;&#10;Description automatically generated">
            <a:extLst>
              <a:ext uri="{FF2B5EF4-FFF2-40B4-BE49-F238E27FC236}">
                <a16:creationId xmlns:a16="http://schemas.microsoft.com/office/drawing/2014/main" id="{57E244B4-3409-9C23-1C58-9B0F82175076}"/>
              </a:ext>
            </a:extLst>
          </p:cNvPr>
          <p:cNvPicPr>
            <a:picLocks noChangeAspect="1"/>
          </p:cNvPicPr>
          <p:nvPr/>
        </p:nvPicPr>
        <p:blipFill>
          <a:blip r:embed="rId4">
            <a:alphaModFix/>
          </a:blip>
          <a:srcRect t="23665" b="64466"/>
          <a:stretch/>
        </p:blipFill>
        <p:spPr>
          <a:xfrm>
            <a:off x="-359210" y="-23356"/>
            <a:ext cx="9073126" cy="690837"/>
          </a:xfrm>
          <a:prstGeom prst="rect">
            <a:avLst/>
          </a:prstGeom>
        </p:spPr>
      </p:pic>
      <p:sp>
        <p:nvSpPr>
          <p:cNvPr id="6" name="Rectangle 5">
            <a:extLst>
              <a:ext uri="{FF2B5EF4-FFF2-40B4-BE49-F238E27FC236}">
                <a16:creationId xmlns:a16="http://schemas.microsoft.com/office/drawing/2014/main" id="{9F19267C-E58F-EBF3-65F0-B4953A225D04}"/>
              </a:ext>
            </a:extLst>
          </p:cNvPr>
          <p:cNvSpPr/>
          <p:nvPr/>
        </p:nvSpPr>
        <p:spPr>
          <a:xfrm>
            <a:off x="310311" y="5464078"/>
            <a:ext cx="1329954" cy="38095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4" name="Rectangle 3">
            <a:extLst>
              <a:ext uri="{FF2B5EF4-FFF2-40B4-BE49-F238E27FC236}">
                <a16:creationId xmlns:a16="http://schemas.microsoft.com/office/drawing/2014/main" id="{92139CCF-E7E3-662D-0009-7396E0D401A0}"/>
              </a:ext>
            </a:extLst>
          </p:cNvPr>
          <p:cNvSpPr/>
          <p:nvPr/>
        </p:nvSpPr>
        <p:spPr>
          <a:xfrm>
            <a:off x="319737" y="3066143"/>
            <a:ext cx="1472969" cy="38095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3" name="Rectangle 2">
            <a:extLst>
              <a:ext uri="{FF2B5EF4-FFF2-40B4-BE49-F238E27FC236}">
                <a16:creationId xmlns:a16="http://schemas.microsoft.com/office/drawing/2014/main" id="{58288DA6-F801-18FA-320B-0A3334518298}"/>
              </a:ext>
            </a:extLst>
          </p:cNvPr>
          <p:cNvSpPr/>
          <p:nvPr/>
        </p:nvSpPr>
        <p:spPr>
          <a:xfrm>
            <a:off x="307705" y="908480"/>
            <a:ext cx="1653442" cy="38095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2" name="Title 1">
            <a:extLst>
              <a:ext uri="{FF2B5EF4-FFF2-40B4-BE49-F238E27FC236}">
                <a16:creationId xmlns:a16="http://schemas.microsoft.com/office/drawing/2014/main" id="{5FBC2ED7-9E86-84EA-4A68-A5ACA5937B9B}"/>
              </a:ext>
            </a:extLst>
          </p:cNvPr>
          <p:cNvSpPr>
            <a:spLocks noGrp="1"/>
          </p:cNvSpPr>
          <p:nvPr>
            <p:ph type="title"/>
          </p:nvPr>
        </p:nvSpPr>
        <p:spPr>
          <a:xfrm>
            <a:off x="369928" y="961348"/>
            <a:ext cx="1747630" cy="380986"/>
          </a:xfrm>
        </p:spPr>
        <p:txBody>
          <a:bodyPr anchor="t">
            <a:normAutofit/>
          </a:bodyPr>
          <a:lstStyle/>
          <a:p>
            <a:r>
              <a:rPr lang="en-US" sz="1800" b="1" dirty="0">
                <a:solidFill>
                  <a:schemeClr val="bg1"/>
                </a:solidFill>
              </a:rPr>
              <a:t>CHALLENGE:</a:t>
            </a:r>
          </a:p>
        </p:txBody>
      </p:sp>
      <p:pic>
        <p:nvPicPr>
          <p:cNvPr id="8" name="Picture 7">
            <a:extLst>
              <a:ext uri="{FF2B5EF4-FFF2-40B4-BE49-F238E27FC236}">
                <a16:creationId xmlns:a16="http://schemas.microsoft.com/office/drawing/2014/main" id="{BE1A55F5-43A7-6D6E-6907-ADB73DA3C41E}"/>
              </a:ext>
            </a:extLst>
          </p:cNvPr>
          <p:cNvPicPr>
            <a:picLocks noChangeAspect="1"/>
          </p:cNvPicPr>
          <p:nvPr/>
        </p:nvPicPr>
        <p:blipFill>
          <a:blip r:embed="rId5"/>
          <a:stretch>
            <a:fillRect/>
          </a:stretch>
        </p:blipFill>
        <p:spPr>
          <a:xfrm>
            <a:off x="8623079" y="66256"/>
            <a:ext cx="1174064" cy="471121"/>
          </a:xfrm>
          <a:prstGeom prst="rect">
            <a:avLst/>
          </a:prstGeom>
        </p:spPr>
      </p:pic>
      <p:sp>
        <p:nvSpPr>
          <p:cNvPr id="9" name="Rectangle 8">
            <a:extLst>
              <a:ext uri="{FF2B5EF4-FFF2-40B4-BE49-F238E27FC236}">
                <a16:creationId xmlns:a16="http://schemas.microsoft.com/office/drawing/2014/main" id="{F8256AFA-5C0E-281D-370E-CC83C8D418DE}"/>
              </a:ext>
            </a:extLst>
          </p:cNvPr>
          <p:cNvSpPr/>
          <p:nvPr/>
        </p:nvSpPr>
        <p:spPr>
          <a:xfrm>
            <a:off x="6768670" y="3721435"/>
            <a:ext cx="3289738" cy="4050965"/>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23" name="Title 1">
            <a:extLst>
              <a:ext uri="{FF2B5EF4-FFF2-40B4-BE49-F238E27FC236}">
                <a16:creationId xmlns:a16="http://schemas.microsoft.com/office/drawing/2014/main" id="{B3490CE3-3249-AC68-0296-225B52D738F4}"/>
              </a:ext>
            </a:extLst>
          </p:cNvPr>
          <p:cNvSpPr txBox="1">
            <a:spLocks/>
          </p:cNvSpPr>
          <p:nvPr/>
        </p:nvSpPr>
        <p:spPr>
          <a:xfrm>
            <a:off x="381960" y="3101813"/>
            <a:ext cx="1905416" cy="380986"/>
          </a:xfrm>
          <a:prstGeom prst="rect">
            <a:avLst/>
          </a:prstGeom>
        </p:spPr>
        <p:txBody>
          <a:bodyPr vert="horz" lIns="91440" tIns="45720" rIns="91440" bIns="45720" rtlCol="0" anchor="t">
            <a:normAutofit/>
          </a:bodyPr>
          <a:lst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a:lstStyle>
          <a:p>
            <a:r>
              <a:rPr lang="en-US" sz="1800" b="1" dirty="0">
                <a:solidFill>
                  <a:schemeClr val="bg1"/>
                </a:solidFill>
                <a:latin typeface="Source Sans Pro" panose="020B0503030403020204" pitchFamily="34" charset="0"/>
              </a:rPr>
              <a:t>SOLUTION:</a:t>
            </a:r>
          </a:p>
        </p:txBody>
      </p:sp>
      <p:sp>
        <p:nvSpPr>
          <p:cNvPr id="24" name="Title 1">
            <a:extLst>
              <a:ext uri="{FF2B5EF4-FFF2-40B4-BE49-F238E27FC236}">
                <a16:creationId xmlns:a16="http://schemas.microsoft.com/office/drawing/2014/main" id="{E1503F9F-5233-FFF3-B3AF-925E66E2C590}"/>
              </a:ext>
            </a:extLst>
          </p:cNvPr>
          <p:cNvSpPr txBox="1">
            <a:spLocks/>
          </p:cNvSpPr>
          <p:nvPr/>
        </p:nvSpPr>
        <p:spPr>
          <a:xfrm>
            <a:off x="381960" y="5510141"/>
            <a:ext cx="1482938" cy="380986"/>
          </a:xfrm>
          <a:prstGeom prst="rect">
            <a:avLst/>
          </a:prstGeom>
        </p:spPr>
        <p:txBody>
          <a:bodyPr vert="horz" lIns="91440" tIns="45720" rIns="91440" bIns="45720" rtlCol="0" anchor="t">
            <a:normAutofit/>
          </a:bodyPr>
          <a:lst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a:lstStyle>
          <a:p>
            <a:r>
              <a:rPr lang="en-US" sz="1800" b="1" dirty="0">
                <a:solidFill>
                  <a:schemeClr val="bg1"/>
                </a:solidFill>
                <a:latin typeface="Source Sans Pro" panose="020B0503030403020204" pitchFamily="34" charset="0"/>
              </a:rPr>
              <a:t>RESULTS:</a:t>
            </a:r>
          </a:p>
        </p:txBody>
      </p:sp>
      <p:sp>
        <p:nvSpPr>
          <p:cNvPr id="25" name="TextBox 24">
            <a:extLst>
              <a:ext uri="{FF2B5EF4-FFF2-40B4-BE49-F238E27FC236}">
                <a16:creationId xmlns:a16="http://schemas.microsoft.com/office/drawing/2014/main" id="{B3E0E3E5-5620-77B6-E728-E77B278E877E}"/>
              </a:ext>
            </a:extLst>
          </p:cNvPr>
          <p:cNvSpPr txBox="1"/>
          <p:nvPr/>
        </p:nvSpPr>
        <p:spPr>
          <a:xfrm>
            <a:off x="309768" y="1334596"/>
            <a:ext cx="6204865" cy="1569660"/>
          </a:xfrm>
          <a:prstGeom prst="rect">
            <a:avLst/>
          </a:prstGeom>
          <a:noFill/>
        </p:spPr>
        <p:txBody>
          <a:bodyPr wrap="square" rtlCol="0">
            <a:spAutoFit/>
          </a:bodyPr>
          <a:lstStyle/>
          <a:p>
            <a:pPr marL="0" marR="0">
              <a:spcBef>
                <a:spcPts val="0"/>
              </a:spcBef>
              <a:spcAft>
                <a:spcPts val="0"/>
              </a:spcAft>
            </a:pP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A family in Columbus, dealing with two siblings with complex mental and behavioral health challenges, reached a point where they considered sending one of the youth away to residential treatment. After struggling with aggressive behavior from the older child, the family and a foster child in the house felt unsafe. A community contact referred the family to </a:t>
            </a:r>
            <a:r>
              <a:rPr lang="en-US" sz="1600" kern="100" dirty="0" err="1">
                <a:effectLst/>
                <a:latin typeface="Source Sans Pro" panose="020B0503030403020204" pitchFamily="34" charset="0"/>
                <a:ea typeface="Aptos" panose="020B0004020202020204" pitchFamily="34" charset="0"/>
                <a:cs typeface="Times New Roman" panose="02020603050405020304" pitchFamily="18" charset="0"/>
              </a:rPr>
              <a:t>OhioRISE</a:t>
            </a: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57A397D9-1DBB-5B9F-BC7A-1DE59524E007}"/>
              </a:ext>
            </a:extLst>
          </p:cNvPr>
          <p:cNvSpPr txBox="1"/>
          <p:nvPr/>
        </p:nvSpPr>
        <p:spPr>
          <a:xfrm>
            <a:off x="309767" y="3493396"/>
            <a:ext cx="6175785" cy="1815882"/>
          </a:xfrm>
          <a:prstGeom prst="rect">
            <a:avLst/>
          </a:prstGeom>
          <a:noFill/>
        </p:spPr>
        <p:txBody>
          <a:bodyPr wrap="square" rtlCol="0">
            <a:spAutoFit/>
          </a:bodyPr>
          <a:lstStyle/>
          <a:p>
            <a:pPr marL="0" marR="0">
              <a:spcBef>
                <a:spcPts val="0"/>
              </a:spcBef>
              <a:spcAft>
                <a:spcPts val="0"/>
              </a:spcAft>
            </a:pP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The Care Management Entity (CME) immediately developed a plan to connect the family with crisis support and resources. A care coordinator began meeting regularly with the family and created a safety plan. Discussions on handling crisis situations as well as intensive community-based services in place of residential treatment gave the family new options. The CME also enrolled the brother in </a:t>
            </a:r>
            <a:r>
              <a:rPr lang="en-US" sz="1600" kern="100" dirty="0" err="1">
                <a:effectLst/>
                <a:latin typeface="Source Sans Pro" panose="020B0503030403020204" pitchFamily="34" charset="0"/>
                <a:ea typeface="Aptos" panose="020B0004020202020204" pitchFamily="34" charset="0"/>
                <a:cs typeface="Times New Roman" panose="02020603050405020304" pitchFamily="18" charset="0"/>
              </a:rPr>
              <a:t>OhioRISE</a:t>
            </a: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 to meet his mental health needs.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7" name="TextBox 26">
            <a:extLst>
              <a:ext uri="{FF2B5EF4-FFF2-40B4-BE49-F238E27FC236}">
                <a16:creationId xmlns:a16="http://schemas.microsoft.com/office/drawing/2014/main" id="{117A4F92-7B5D-0089-9346-B03D32BCFF99}"/>
              </a:ext>
            </a:extLst>
          </p:cNvPr>
          <p:cNvSpPr txBox="1"/>
          <p:nvPr/>
        </p:nvSpPr>
        <p:spPr>
          <a:xfrm>
            <a:off x="309767" y="5857607"/>
            <a:ext cx="6267276" cy="1569660"/>
          </a:xfrm>
          <a:prstGeom prst="rect">
            <a:avLst/>
          </a:prstGeom>
          <a:noFill/>
        </p:spPr>
        <p:txBody>
          <a:bodyPr wrap="square" rtlCol="0">
            <a:spAutoFit/>
          </a:bodyPr>
          <a:lstStyle/>
          <a:p>
            <a:pPr marL="0" marR="0">
              <a:spcBef>
                <a:spcPts val="0"/>
              </a:spcBef>
              <a:spcAft>
                <a:spcPts val="0"/>
              </a:spcAft>
            </a:pPr>
            <a:r>
              <a:rPr lang="en-US" sz="1600" kern="100" dirty="0">
                <a:effectLst/>
                <a:latin typeface="Source Sans Pro" panose="020B0503030403020204" pitchFamily="34" charset="0"/>
                <a:ea typeface="Aptos" panose="020B0004020202020204" pitchFamily="34" charset="0"/>
                <a:cs typeface="Times New Roman" panose="02020603050405020304" pitchFamily="18" charset="0"/>
              </a:rPr>
              <a:t>The care coordinator helped the family access multisystemic therapy (MST) and the parents participated in psychiatric appointments. That is where they could express the needs of their child and discuss medication adjustments. They had a voice in their children’s care. The MST therapist worked side-by-side with the family to stabilize the situation and organize additional support systems and respite breaks.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29" name="Straight Connector 28">
            <a:extLst>
              <a:ext uri="{FF2B5EF4-FFF2-40B4-BE49-F238E27FC236}">
                <a16:creationId xmlns:a16="http://schemas.microsoft.com/office/drawing/2014/main" id="{4657C4BC-5FAB-955E-84D6-65256E2E52AF}"/>
              </a:ext>
            </a:extLst>
          </p:cNvPr>
          <p:cNvCxnSpPr/>
          <p:nvPr/>
        </p:nvCxnSpPr>
        <p:spPr>
          <a:xfrm>
            <a:off x="309767" y="3063999"/>
            <a:ext cx="6204866" cy="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69535553-5919-9388-3352-F03AAFE68704}"/>
              </a:ext>
            </a:extLst>
          </p:cNvPr>
          <p:cNvCxnSpPr/>
          <p:nvPr/>
        </p:nvCxnSpPr>
        <p:spPr>
          <a:xfrm>
            <a:off x="309767" y="5460295"/>
            <a:ext cx="6204866" cy="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E458FE29-10FC-CA3A-FAF3-B7AFB3B08454}"/>
              </a:ext>
            </a:extLst>
          </p:cNvPr>
          <p:cNvSpPr txBox="1"/>
          <p:nvPr/>
        </p:nvSpPr>
        <p:spPr>
          <a:xfrm>
            <a:off x="6926043" y="4177257"/>
            <a:ext cx="739043" cy="1569660"/>
          </a:xfrm>
          <a:prstGeom prst="rect">
            <a:avLst/>
          </a:prstGeom>
          <a:noFill/>
        </p:spPr>
        <p:txBody>
          <a:bodyPr wrap="square">
            <a:spAutoFit/>
          </a:bodyPr>
          <a:lstStyle/>
          <a:p>
            <a:r>
              <a:rPr lang="en-US" sz="9600" kern="100" dirty="0">
                <a:solidFill>
                  <a:schemeClr val="accent1">
                    <a:lumMod val="75000"/>
                  </a:schemeClr>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US" sz="9600" dirty="0">
              <a:solidFill>
                <a:schemeClr val="accent1">
                  <a:lumMod val="75000"/>
                </a:schemeClr>
              </a:solidFill>
            </a:endParaRPr>
          </a:p>
        </p:txBody>
      </p:sp>
      <p:sp>
        <p:nvSpPr>
          <p:cNvPr id="11" name="TextBox 10">
            <a:extLst>
              <a:ext uri="{FF2B5EF4-FFF2-40B4-BE49-F238E27FC236}">
                <a16:creationId xmlns:a16="http://schemas.microsoft.com/office/drawing/2014/main" id="{D0DAE10C-366B-265D-986F-B55A808024B9}"/>
              </a:ext>
            </a:extLst>
          </p:cNvPr>
          <p:cNvSpPr txBox="1"/>
          <p:nvPr/>
        </p:nvSpPr>
        <p:spPr>
          <a:xfrm rot="10800000">
            <a:off x="7948204" y="5724375"/>
            <a:ext cx="739043" cy="1569660"/>
          </a:xfrm>
          <a:prstGeom prst="rect">
            <a:avLst/>
          </a:prstGeom>
          <a:noFill/>
        </p:spPr>
        <p:txBody>
          <a:bodyPr wrap="square">
            <a:spAutoFit/>
          </a:bodyPr>
          <a:lstStyle/>
          <a:p>
            <a:r>
              <a:rPr lang="en-US" sz="9600" kern="100" dirty="0">
                <a:solidFill>
                  <a:schemeClr val="accent1">
                    <a:lumMod val="75000"/>
                  </a:schemeClr>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US" sz="9600" dirty="0">
              <a:solidFill>
                <a:schemeClr val="accent1">
                  <a:lumMod val="75000"/>
                </a:schemeClr>
              </a:solidFill>
            </a:endParaRPr>
          </a:p>
        </p:txBody>
      </p:sp>
      <p:sp>
        <p:nvSpPr>
          <p:cNvPr id="10" name="TextBox 9">
            <a:extLst>
              <a:ext uri="{FF2B5EF4-FFF2-40B4-BE49-F238E27FC236}">
                <a16:creationId xmlns:a16="http://schemas.microsoft.com/office/drawing/2014/main" id="{451C8B70-23F6-5A10-BBF5-BE9245E67694}"/>
              </a:ext>
            </a:extLst>
          </p:cNvPr>
          <p:cNvSpPr txBox="1"/>
          <p:nvPr/>
        </p:nvSpPr>
        <p:spPr>
          <a:xfrm>
            <a:off x="7087571" y="4539879"/>
            <a:ext cx="2873477" cy="2462213"/>
          </a:xfrm>
          <a:prstGeom prst="rect">
            <a:avLst/>
          </a:prstGeom>
          <a:noFill/>
        </p:spPr>
        <p:txBody>
          <a:bodyPr wrap="square" rtlCol="0" anchor="ctr">
            <a:spAutoFit/>
          </a:bodyPr>
          <a:lstStyle/>
          <a:p>
            <a:pPr marL="0" marR="0">
              <a:spcBef>
                <a:spcPts val="0"/>
              </a:spcBef>
              <a:spcAft>
                <a:spcPts val="0"/>
              </a:spcAft>
            </a:pPr>
            <a:r>
              <a:rPr lang="en-US" sz="2200" i="1" kern="100" dirty="0">
                <a:solidFill>
                  <a:schemeClr val="bg1"/>
                </a:solidFill>
                <a:effectLst/>
                <a:latin typeface="Source Sans Pro" panose="020B0503030403020204" pitchFamily="34" charset="0"/>
                <a:ea typeface="Aptos" panose="020B0004020202020204" pitchFamily="34" charset="0"/>
                <a:cs typeface="Times New Roman" panose="02020603050405020304" pitchFamily="18" charset="0"/>
              </a:rPr>
              <a:t>I never thought the quality of my family’s life could change so drastically due to the support and services that come with </a:t>
            </a:r>
            <a:r>
              <a:rPr lang="en-US" sz="2200" i="1" kern="100" dirty="0" err="1">
                <a:solidFill>
                  <a:schemeClr val="bg1"/>
                </a:solidFill>
                <a:effectLst/>
                <a:latin typeface="Source Sans Pro" panose="020B0503030403020204" pitchFamily="34" charset="0"/>
                <a:ea typeface="Aptos" panose="020B0004020202020204" pitchFamily="34" charset="0"/>
                <a:cs typeface="Times New Roman" panose="02020603050405020304" pitchFamily="18" charset="0"/>
              </a:rPr>
              <a:t>OhioRISE</a:t>
            </a:r>
            <a:r>
              <a:rPr lang="en-US" sz="2200" i="1" kern="100" dirty="0">
                <a:solidFill>
                  <a:schemeClr val="bg1"/>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US" sz="2200"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13894179"/>
      </p:ext>
    </p:extLst>
  </p:cSld>
  <p:clrMapOvr>
    <a:masterClrMapping/>
  </p:clrMapOvr>
</p:sld>
</file>

<file path=ppt/theme/theme1.xml><?xml version="1.0" encoding="utf-8"?>
<a:theme xmlns:a="http://schemas.openxmlformats.org/drawingml/2006/main" name="Office Theme">
  <a:themeElements>
    <a:clrScheme name="Custom 33">
      <a:dk1>
        <a:srgbClr val="0E3F75"/>
      </a:dk1>
      <a:lt1>
        <a:srgbClr val="FFFFFF"/>
      </a:lt1>
      <a:dk2>
        <a:srgbClr val="C12637"/>
      </a:dk2>
      <a:lt2>
        <a:srgbClr val="E8E8E8"/>
      </a:lt2>
      <a:accent1>
        <a:srgbClr val="0098D3"/>
      </a:accent1>
      <a:accent2>
        <a:srgbClr val="EBA70E"/>
      </a:accent2>
      <a:accent3>
        <a:srgbClr val="719364"/>
      </a:accent3>
      <a:accent4>
        <a:srgbClr val="69C2C6"/>
      </a:accent4>
      <a:accent5>
        <a:srgbClr val="BBD36F"/>
      </a:accent5>
      <a:accent6>
        <a:srgbClr val="F3DF89"/>
      </a:accent6>
      <a:hlink>
        <a:srgbClr val="C12536"/>
      </a:hlink>
      <a:folHlink>
        <a:srgbClr val="7E1A25"/>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384</TotalTime>
  <Words>558</Words>
  <Application>Microsoft Macintosh PowerPoint</Application>
  <PresentationFormat>Custom</PresentationFormat>
  <Paragraphs>24</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Arial</vt:lpstr>
      <vt:lpstr>Source Sans Pro</vt:lpstr>
      <vt:lpstr>Office Theme</vt:lpstr>
      <vt:lpstr>Success Stories</vt:lpstr>
      <vt:lpstr>CHALLENGE:</vt:lpstr>
      <vt:lpstr>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 Capparelli</dc:creator>
  <cp:lastModifiedBy>Celina Lowrie</cp:lastModifiedBy>
  <cp:revision>13</cp:revision>
  <dcterms:created xsi:type="dcterms:W3CDTF">2024-09-09T17:12:42Z</dcterms:created>
  <dcterms:modified xsi:type="dcterms:W3CDTF">2024-09-30T16:26:07Z</dcterms:modified>
</cp:coreProperties>
</file>